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121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" name="Google Shape;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WtrQDZdRo46poS6rNZS8iJ4fnv4wxTbE/view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ow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00000" y="-1700000"/>
            <a:ext cx="11000000" cy="11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0" y="2200000"/>
            <a:ext cx="12192000" cy="24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0"/>
              <a:buFont typeface="Arial"/>
              <a:buNone/>
            </a:pPr>
            <a:r>
              <a:rPr b="1" i="0" lang="en-US" sz="240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0" y="5050000"/>
            <a:ext cx="1219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93A5E5"/>
                </a:solidFill>
                <a:latin typeface="Calibri"/>
                <a:ea typeface="Calibri"/>
                <a:cs typeface="Calibri"/>
                <a:sym typeface="Calibri"/>
              </a:rPr>
              <a:t>NEVER MISS A DETAIL.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0" y="5520000"/>
            <a:ext cx="1219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0" y="6500000"/>
            <a:ext cx="12192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GROUP T2501  ·  BİLKENT UNIVERSITY  ·  CS 491 / 492  ·  SPRING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2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09 — MARKET OPPORTUNITY</a:t>
            </a:r>
            <a:endParaRPr/>
          </a:p>
        </p:txBody>
      </p:sp>
      <p:sp>
        <p:nvSpPr>
          <p:cNvPr id="417" name="Google Shape;417;p12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 market that already pays for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18" name="Google Shape;418;p12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Turkey's exam-prep economy runs on live evening sessions — and it's growing 36% a year.</a:t>
            </a:r>
            <a:endParaRPr/>
          </a:p>
        </p:txBody>
      </p:sp>
      <p:sp>
        <p:nvSpPr>
          <p:cNvPr id="419" name="Google Shape;419;p12"/>
          <p:cNvSpPr/>
          <p:nvPr/>
        </p:nvSpPr>
        <p:spPr>
          <a:xfrm>
            <a:off x="548640" y="2580000"/>
            <a:ext cx="2638680" cy="22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548640" y="2580000"/>
            <a:ext cx="2638680" cy="6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828640" y="2800000"/>
            <a:ext cx="207868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2.25 M+</a:t>
            </a:r>
            <a:endParaRPr/>
          </a:p>
        </p:txBody>
      </p:sp>
      <p:sp>
        <p:nvSpPr>
          <p:cNvPr id="422" name="Google Shape;422;p12"/>
          <p:cNvSpPr txBox="1"/>
          <p:nvPr/>
        </p:nvSpPr>
        <p:spPr>
          <a:xfrm>
            <a:off x="828640" y="352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annual YKS test takers</a:t>
            </a:r>
            <a:endParaRPr/>
          </a:p>
        </p:txBody>
      </p:sp>
      <p:sp>
        <p:nvSpPr>
          <p:cNvPr id="423" name="Google Shape;423;p12"/>
          <p:cNvSpPr txBox="1"/>
          <p:nvPr/>
        </p:nvSpPr>
        <p:spPr>
          <a:xfrm>
            <a:off x="828640" y="3860000"/>
            <a:ext cx="207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ÖSYM university entrance — every one of them lives in 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cram school 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for a year.</a:t>
            </a:r>
            <a:endParaRPr/>
          </a:p>
        </p:txBody>
      </p:sp>
      <p:sp>
        <p:nvSpPr>
          <p:cNvPr id="424" name="Google Shape;424;p12"/>
          <p:cNvSpPr/>
          <p:nvPr/>
        </p:nvSpPr>
        <p:spPr>
          <a:xfrm>
            <a:off x="3367320" y="2580000"/>
            <a:ext cx="2638680" cy="22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3367320" y="2580000"/>
            <a:ext cx="2638680" cy="6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3647320" y="2800000"/>
            <a:ext cx="207868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$793 M</a:t>
            </a:r>
            <a:endParaRPr/>
          </a:p>
        </p:txBody>
      </p:sp>
      <p:sp>
        <p:nvSpPr>
          <p:cNvPr id="427" name="Google Shape;427;p12"/>
          <p:cNvSpPr txBox="1"/>
          <p:nvPr/>
        </p:nvSpPr>
        <p:spPr>
          <a:xfrm>
            <a:off x="3647320" y="352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Turkey online education by 2029</a:t>
            </a:r>
            <a:endParaRPr/>
          </a:p>
        </p:txBody>
      </p:sp>
      <p:sp>
        <p:nvSpPr>
          <p:cNvPr id="428" name="Google Shape;428;p12"/>
          <p:cNvSpPr txBox="1"/>
          <p:nvPr/>
        </p:nvSpPr>
        <p:spPr>
          <a:xfrm>
            <a:off x="3647320" y="386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Statista forecast — 36% CAGR from 2024. Live, not recorded, drives the spend.</a:t>
            </a:r>
            <a:endParaRPr/>
          </a:p>
        </p:txBody>
      </p:sp>
      <p:sp>
        <p:nvSpPr>
          <p:cNvPr id="429" name="Google Shape;429;p12"/>
          <p:cNvSpPr/>
          <p:nvPr/>
        </p:nvSpPr>
        <p:spPr>
          <a:xfrm>
            <a:off x="6186000" y="2580000"/>
            <a:ext cx="2638680" cy="22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2"/>
          <p:cNvSpPr/>
          <p:nvPr/>
        </p:nvSpPr>
        <p:spPr>
          <a:xfrm>
            <a:off x="6186000" y="2580000"/>
            <a:ext cx="2638680" cy="6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2"/>
          <p:cNvSpPr txBox="1"/>
          <p:nvPr/>
        </p:nvSpPr>
        <p:spPr>
          <a:xfrm>
            <a:off x="6466000" y="2800000"/>
            <a:ext cx="207868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₺150–420K</a:t>
            </a:r>
            <a:endParaRPr/>
          </a:p>
        </p:txBody>
      </p:sp>
      <p:sp>
        <p:nvSpPr>
          <p:cNvPr id="432" name="Google Shape;432;p12"/>
          <p:cNvSpPr txBox="1"/>
          <p:nvPr/>
        </p:nvSpPr>
        <p:spPr>
          <a:xfrm>
            <a:off x="6466000" y="352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average dershane fee</a:t>
            </a:r>
            <a:endParaRPr/>
          </a:p>
        </p:txBody>
      </p:sp>
      <p:sp>
        <p:nvSpPr>
          <p:cNvPr id="433" name="Google Shape;433;p12"/>
          <p:cNvSpPr txBox="1"/>
          <p:nvPr/>
        </p:nvSpPr>
        <p:spPr>
          <a:xfrm>
            <a:off x="6466000" y="386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KPSS, YKS, ÖABT, TUS — students already pay premium. Live Q&amp;A is the differentiator.</a:t>
            </a:r>
            <a:endParaRPr/>
          </a:p>
        </p:txBody>
      </p:sp>
      <p:sp>
        <p:nvSpPr>
          <p:cNvPr id="434" name="Google Shape;434;p12"/>
          <p:cNvSpPr/>
          <p:nvPr/>
        </p:nvSpPr>
        <p:spPr>
          <a:xfrm>
            <a:off x="9004680" y="2580000"/>
            <a:ext cx="2638680" cy="22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9004680" y="2580000"/>
            <a:ext cx="2638680" cy="600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 txBox="1"/>
          <p:nvPr/>
        </p:nvSpPr>
        <p:spPr>
          <a:xfrm>
            <a:off x="9284680" y="2800000"/>
            <a:ext cx="207868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10+</a:t>
            </a:r>
            <a:endParaRPr/>
          </a:p>
        </p:txBody>
      </p:sp>
      <p:sp>
        <p:nvSpPr>
          <p:cNvPr id="437" name="Google Shape;437;p12"/>
          <p:cNvSpPr txBox="1"/>
          <p:nvPr/>
        </p:nvSpPr>
        <p:spPr>
          <a:xfrm>
            <a:off x="9284680" y="352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high-stakes exam categories</a:t>
            </a:r>
            <a:endParaRPr/>
          </a:p>
        </p:txBody>
      </p:sp>
      <p:sp>
        <p:nvSpPr>
          <p:cNvPr id="438" name="Google Shape;438;p12"/>
          <p:cNvSpPr txBox="1"/>
          <p:nvPr/>
        </p:nvSpPr>
        <p:spPr>
          <a:xfrm>
            <a:off x="9284680" y="386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KPSS · YKS · ÖABT · TUS · YDS · YÖKDİL · LGS · ALES · DGS · IELTS · TOEFL — all live-prep.</a:t>
            </a:r>
            <a:endParaRPr/>
          </a:p>
        </p:txBody>
      </p:sp>
      <p:sp>
        <p:nvSpPr>
          <p:cNvPr id="439" name="Google Shape;439;p12"/>
          <p:cNvSpPr txBox="1"/>
          <p:nvPr/>
        </p:nvSpPr>
        <p:spPr>
          <a:xfrm>
            <a:off x="548640" y="4960000"/>
            <a:ext cx="1109472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WHY THIS MARKET, WHY NOW</a:t>
            </a:r>
            <a:endParaRPr/>
          </a:p>
        </p:txBody>
      </p:sp>
      <p:sp>
        <p:nvSpPr>
          <p:cNvPr id="440" name="Google Shape;440;p12"/>
          <p:cNvSpPr/>
          <p:nvPr/>
        </p:nvSpPr>
        <p:spPr>
          <a:xfrm>
            <a:off x="548640" y="5320000"/>
            <a:ext cx="40000" cy="82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 txBox="1"/>
          <p:nvPr/>
        </p:nvSpPr>
        <p:spPr>
          <a:xfrm>
            <a:off x="728640" y="5320000"/>
            <a:ext cx="339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Live is the default mode</a:t>
            </a:r>
            <a:endParaRPr/>
          </a:p>
        </p:txBody>
      </p:sp>
      <p:sp>
        <p:nvSpPr>
          <p:cNvPr id="442" name="Google Shape;442;p12"/>
          <p:cNvSpPr txBox="1"/>
          <p:nvPr/>
        </p:nvSpPr>
        <p:spPr>
          <a:xfrm>
            <a:off x="728640" y="5620000"/>
            <a:ext cx="339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Every 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cram school 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on our list runs evening live sessions. Students show up. Teachers stay on Zoom Pro Webinar.</a:t>
            </a:r>
            <a:endParaRPr/>
          </a:p>
        </p:txBody>
      </p:sp>
      <p:sp>
        <p:nvSpPr>
          <p:cNvPr id="443" name="Google Shape;443;p12"/>
          <p:cNvSpPr/>
          <p:nvPr/>
        </p:nvSpPr>
        <p:spPr>
          <a:xfrm>
            <a:off x="4306880" y="5320000"/>
            <a:ext cx="40000" cy="82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 txBox="1"/>
          <p:nvPr/>
        </p:nvSpPr>
        <p:spPr>
          <a:xfrm>
            <a:off x="4486880" y="5320000"/>
            <a:ext cx="339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AI-assisted learning is taking hold</a:t>
            </a:r>
            <a:endParaRPr/>
          </a:p>
        </p:txBody>
      </p:sp>
      <p:sp>
        <p:nvSpPr>
          <p:cNvPr id="445" name="Google Shape;445;p12"/>
          <p:cNvSpPr txBox="1"/>
          <p:nvPr/>
        </p:nvSpPr>
        <p:spPr>
          <a:xfrm>
            <a:off x="4486880" y="5620000"/>
            <a:ext cx="339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Competitors already advertise '</a:t>
            </a: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AI assistance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' — buyers are educated, not skeptical.</a:t>
            </a:r>
            <a:endParaRPr/>
          </a:p>
        </p:txBody>
      </p:sp>
      <p:sp>
        <p:nvSpPr>
          <p:cNvPr id="446" name="Google Shape;446;p12"/>
          <p:cNvSpPr/>
          <p:nvPr/>
        </p:nvSpPr>
        <p:spPr>
          <a:xfrm>
            <a:off x="8065120" y="5320000"/>
            <a:ext cx="40000" cy="82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2"/>
          <p:cNvSpPr txBox="1"/>
          <p:nvPr/>
        </p:nvSpPr>
        <p:spPr>
          <a:xfrm>
            <a:off x="8245120" y="5320000"/>
            <a:ext cx="339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Slide-grounded Q&amp;A is unowned</a:t>
            </a:r>
            <a:endParaRPr/>
          </a:p>
        </p:txBody>
      </p:sp>
      <p:sp>
        <p:nvSpPr>
          <p:cNvPr id="448" name="Google Shape;448;p12"/>
          <p:cNvSpPr txBox="1"/>
          <p:nvPr/>
        </p:nvSpPr>
        <p:spPr>
          <a:xfrm>
            <a:off x="8245120" y="5620000"/>
            <a:ext cx="3398240" cy="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Bots and chatbases exist. None fuse live transcript with patch-level slide vision. PARSE does.</a:t>
            </a:r>
            <a:endParaRPr/>
          </a:p>
        </p:txBody>
      </p:sp>
      <p:sp>
        <p:nvSpPr>
          <p:cNvPr id="449" name="Google Shape;449;p12"/>
          <p:cNvSpPr txBox="1"/>
          <p:nvPr/>
        </p:nvSpPr>
        <p:spPr>
          <a:xfrm>
            <a:off x="548640" y="6280000"/>
            <a:ext cx="11094720" cy="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Sources: Statista Online Education Outlook (Turkey, 2024–2029)  ·  ÖSYM 2024 statistics  ·  ilerlet.com pricing survey 2025</a:t>
            </a:r>
            <a:endParaRPr/>
          </a:p>
        </p:txBody>
      </p:sp>
      <p:sp>
        <p:nvSpPr>
          <p:cNvPr id="450" name="Google Shape;450;p12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3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10 — IDEAL CUSTOMER</a:t>
            </a:r>
            <a:endParaRPr/>
          </a:p>
        </p:txBody>
      </p:sp>
      <p:sp>
        <p:nvSpPr>
          <p:cNvPr id="459" name="Google Shape;459;p13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Who PARSE wins </a:t>
            </a:r>
            <a:r>
              <a:rPr b="1" i="0" lang="en-US" sz="44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60" name="Google Shape;460;p13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Four overlapping segments — every one runs live sessions with dense, slide-heavy content.</a:t>
            </a: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548640" y="2580000"/>
            <a:ext cx="5437360" cy="173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548640" y="2580000"/>
            <a:ext cx="60000" cy="173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>
            <a:off x="828640" y="2800000"/>
            <a:ext cx="4877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EXAM-PREP</a:t>
            </a:r>
            <a:endParaRPr/>
          </a:p>
        </p:txBody>
      </p:sp>
      <p:sp>
        <p:nvSpPr>
          <p:cNvPr id="464" name="Google Shape;464;p13"/>
          <p:cNvSpPr txBox="1"/>
          <p:nvPr/>
        </p:nvSpPr>
        <p:spPr>
          <a:xfrm>
            <a:off x="828640" y="3080000"/>
            <a:ext cx="487736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KPSS · YKS · ÖABT · LGS</a:t>
            </a:r>
            <a:endParaRPr/>
          </a:p>
        </p:txBody>
      </p:sp>
      <p:sp>
        <p:nvSpPr>
          <p:cNvPr id="465" name="Google Shape;465;p13"/>
          <p:cNvSpPr txBox="1"/>
          <p:nvPr/>
        </p:nvSpPr>
        <p:spPr>
          <a:xfrm>
            <a:off x="828640" y="3420000"/>
            <a:ext cx="4877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Teachers run dense theory slides</a:t>
            </a:r>
            <a:r>
              <a:rPr lang="en-US" sz="1100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 and solve test questions.</a:t>
            </a: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828640" y="3776950"/>
            <a:ext cx="110100" cy="1101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3"/>
          <p:cNvSpPr txBox="1"/>
          <p:nvPr/>
        </p:nvSpPr>
        <p:spPr>
          <a:xfrm>
            <a:off x="988640" y="3750000"/>
            <a:ext cx="471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PARSE absorbs </a:t>
            </a:r>
            <a:r>
              <a:rPr i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the theory and solutions.</a:t>
            </a: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6206000" y="2580000"/>
            <a:ext cx="5437360" cy="173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6206000" y="2580000"/>
            <a:ext cx="60000" cy="173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3"/>
          <p:cNvSpPr txBox="1"/>
          <p:nvPr/>
        </p:nvSpPr>
        <p:spPr>
          <a:xfrm>
            <a:off x="6486000" y="2800000"/>
            <a:ext cx="487736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MEDICAL PREP (TUS / DUS)</a:t>
            </a:r>
            <a:endParaRPr/>
          </a:p>
        </p:txBody>
      </p:sp>
      <p:sp>
        <p:nvSpPr>
          <p:cNvPr id="471" name="Google Shape;471;p13"/>
          <p:cNvSpPr txBox="1"/>
          <p:nvPr/>
        </p:nvSpPr>
        <p:spPr>
          <a:xfrm>
            <a:off x="6486000" y="3080000"/>
            <a:ext cx="487736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TUSDATA · TUSEM · Canlı UZEM</a:t>
            </a:r>
            <a:endParaRPr/>
          </a:p>
        </p:txBody>
      </p:sp>
      <p:sp>
        <p:nvSpPr>
          <p:cNvPr id="472" name="Google Shape;472;p13"/>
          <p:cNvSpPr txBox="1"/>
          <p:nvPr/>
        </p:nvSpPr>
        <p:spPr>
          <a:xfrm>
            <a:off x="6486000" y="3420000"/>
            <a:ext cx="4877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Premium content: anatomy diagrams, biochemistry formulas, pharmacology tables. </a:t>
            </a:r>
            <a:endParaRPr/>
          </a:p>
        </p:txBody>
      </p:sp>
      <p:sp>
        <p:nvSpPr>
          <p:cNvPr id="473" name="Google Shape;473;p13"/>
          <p:cNvSpPr/>
          <p:nvPr/>
        </p:nvSpPr>
        <p:spPr>
          <a:xfrm>
            <a:off x="6486000" y="3774950"/>
            <a:ext cx="110100" cy="110100"/>
          </a:xfrm>
          <a:prstGeom prst="ellipse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 txBox="1"/>
          <p:nvPr/>
        </p:nvSpPr>
        <p:spPr>
          <a:xfrm>
            <a:off x="6646000" y="3750000"/>
            <a:ext cx="471736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PARSE's best showcase — visual content matters more here than anywhere else.</a:t>
            </a: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548640" y="4490000"/>
            <a:ext cx="5437360" cy="173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3"/>
          <p:cNvSpPr/>
          <p:nvPr/>
        </p:nvSpPr>
        <p:spPr>
          <a:xfrm>
            <a:off x="548640" y="4490000"/>
            <a:ext cx="60000" cy="173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 txBox="1"/>
          <p:nvPr/>
        </p:nvSpPr>
        <p:spPr>
          <a:xfrm>
            <a:off x="828640" y="4710000"/>
            <a:ext cx="487736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LANGUAGE EXAM PREP</a:t>
            </a:r>
            <a:endParaRPr/>
          </a:p>
        </p:txBody>
      </p:sp>
      <p:sp>
        <p:nvSpPr>
          <p:cNvPr id="478" name="Google Shape;478;p13"/>
          <p:cNvSpPr txBox="1"/>
          <p:nvPr/>
        </p:nvSpPr>
        <p:spPr>
          <a:xfrm>
            <a:off x="828640" y="4990000"/>
            <a:ext cx="487736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YDS · YÖKDİL · IELTS · TOEFL</a:t>
            </a:r>
            <a:endParaRPr/>
          </a:p>
        </p:txBody>
      </p:sp>
      <p:sp>
        <p:nvSpPr>
          <p:cNvPr id="479" name="Google Shape;479;p13"/>
          <p:cNvSpPr txBox="1"/>
          <p:nvPr/>
        </p:nvSpPr>
        <p:spPr>
          <a:xfrm>
            <a:off x="828640" y="5330000"/>
            <a:ext cx="487736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Personal-brand instructors with 100K+ Instagram followers, live grammar/vocab decks, public WhatsApp Q&amp;A groups.</a:t>
            </a:r>
            <a:endParaRPr/>
          </a:p>
        </p:txBody>
      </p:sp>
      <p:sp>
        <p:nvSpPr>
          <p:cNvPr id="480" name="Google Shape;480;p13"/>
          <p:cNvSpPr/>
          <p:nvPr/>
        </p:nvSpPr>
        <p:spPr>
          <a:xfrm>
            <a:off x="828590" y="5690000"/>
            <a:ext cx="110100" cy="110100"/>
          </a:xfrm>
          <a:prstGeom prst="ellipse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988640" y="5660000"/>
            <a:ext cx="471736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Solo operators = fast decisions. Live engagement is already core to the brand.</a:t>
            </a: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6206000" y="4490000"/>
            <a:ext cx="5437360" cy="173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6206000" y="4490000"/>
            <a:ext cx="60000" cy="173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 txBox="1"/>
          <p:nvPr/>
        </p:nvSpPr>
        <p:spPr>
          <a:xfrm>
            <a:off x="6486000" y="4710000"/>
            <a:ext cx="487736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EDTECH BOOTCAMPS</a:t>
            </a:r>
            <a:endParaRPr/>
          </a:p>
        </p:txBody>
      </p:sp>
      <p:sp>
        <p:nvSpPr>
          <p:cNvPr id="485" name="Google Shape;485;p13"/>
          <p:cNvSpPr txBox="1"/>
          <p:nvPr/>
        </p:nvSpPr>
        <p:spPr>
          <a:xfrm>
            <a:off x="6486000" y="4990000"/>
            <a:ext cx="487736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Patika.dev · Coderspace · Laba</a:t>
            </a:r>
            <a:endParaRPr/>
          </a:p>
        </p:txBody>
      </p:sp>
      <p:sp>
        <p:nvSpPr>
          <p:cNvPr id="486" name="Google Shape;486;p13"/>
          <p:cNvSpPr txBox="1"/>
          <p:nvPr/>
        </p:nvSpPr>
        <p:spPr>
          <a:xfrm>
            <a:off x="6486000" y="5330000"/>
            <a:ext cx="487736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Live coding/data sessions. Recordings limited or paywalled. Students need to reference earlier slides constantly.</a:t>
            </a: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6486000" y="5683325"/>
            <a:ext cx="110100" cy="1101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"/>
          <p:cNvSpPr txBox="1"/>
          <p:nvPr/>
        </p:nvSpPr>
        <p:spPr>
          <a:xfrm>
            <a:off x="6646000" y="5660000"/>
            <a:ext cx="471736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Dense technical decks + live-only certification = high willingness to pay.</a:t>
            </a: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4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4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11 — TRACTION &amp; PIPELINE</a:t>
            </a:r>
            <a:endParaRPr/>
          </a:p>
        </p:txBody>
      </p:sp>
      <p:sp>
        <p:nvSpPr>
          <p:cNvPr id="498" name="Google Shape;498;p14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Already knocking on </a:t>
            </a:r>
            <a:r>
              <a:rPr b="1" i="0" lang="en-US" sz="44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doors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99" name="Google Shape;499;p14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Outreach started before the demo even shipped. First positive reply already received.</a:t>
            </a:r>
            <a:endParaRPr/>
          </a:p>
        </p:txBody>
      </p:sp>
      <p:sp>
        <p:nvSpPr>
          <p:cNvPr id="500" name="Google Shape;500;p14"/>
          <p:cNvSpPr/>
          <p:nvPr/>
        </p:nvSpPr>
        <p:spPr>
          <a:xfrm>
            <a:off x="548640" y="2580000"/>
            <a:ext cx="3578240" cy="10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4"/>
          <p:cNvSpPr txBox="1"/>
          <p:nvPr/>
        </p:nvSpPr>
        <p:spPr>
          <a:xfrm>
            <a:off x="768640" y="2720000"/>
            <a:ext cx="1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502" name="Google Shape;502;p14"/>
          <p:cNvSpPr txBox="1"/>
          <p:nvPr/>
        </p:nvSpPr>
        <p:spPr>
          <a:xfrm>
            <a:off x="2448640" y="2800000"/>
            <a:ext cx="147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companies tracked</a:t>
            </a:r>
            <a:endParaRPr/>
          </a:p>
        </p:txBody>
      </p:sp>
      <p:sp>
        <p:nvSpPr>
          <p:cNvPr id="503" name="Google Shape;503;p14"/>
          <p:cNvSpPr txBox="1"/>
          <p:nvPr/>
        </p:nvSpPr>
        <p:spPr>
          <a:xfrm>
            <a:off x="2448640" y="3120000"/>
            <a:ext cx="147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across dershanes, medical prep, EdTech</a:t>
            </a:r>
            <a:endParaRPr/>
          </a:p>
        </p:txBody>
      </p:sp>
      <p:sp>
        <p:nvSpPr>
          <p:cNvPr id="504" name="Google Shape;504;p14"/>
          <p:cNvSpPr/>
          <p:nvPr/>
        </p:nvSpPr>
        <p:spPr>
          <a:xfrm>
            <a:off x="4306880" y="2580000"/>
            <a:ext cx="3578240" cy="10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4"/>
          <p:cNvSpPr txBox="1"/>
          <p:nvPr/>
        </p:nvSpPr>
        <p:spPr>
          <a:xfrm>
            <a:off x="4526880" y="2720000"/>
            <a:ext cx="1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506" name="Google Shape;506;p14"/>
          <p:cNvSpPr txBox="1"/>
          <p:nvPr/>
        </p:nvSpPr>
        <p:spPr>
          <a:xfrm>
            <a:off x="6206880" y="2800000"/>
            <a:ext cx="147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actively contacted</a:t>
            </a:r>
            <a:endParaRPr/>
          </a:p>
        </p:txBody>
      </p:sp>
      <p:sp>
        <p:nvSpPr>
          <p:cNvPr id="507" name="Google Shape;507;p14"/>
          <p:cNvSpPr txBox="1"/>
          <p:nvPr/>
        </p:nvSpPr>
        <p:spPr>
          <a:xfrm>
            <a:off x="6206880" y="3120000"/>
            <a:ext cx="147824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outbound emails, IG DMs, WhatsApp</a:t>
            </a:r>
            <a:endParaRPr/>
          </a:p>
        </p:txBody>
      </p:sp>
      <p:sp>
        <p:nvSpPr>
          <p:cNvPr id="508" name="Google Shape;508;p14"/>
          <p:cNvSpPr/>
          <p:nvPr/>
        </p:nvSpPr>
        <p:spPr>
          <a:xfrm>
            <a:off x="8065120" y="2580000"/>
            <a:ext cx="3578240" cy="10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4"/>
          <p:cNvSpPr txBox="1"/>
          <p:nvPr/>
        </p:nvSpPr>
        <p:spPr>
          <a:xfrm>
            <a:off x="8285120" y="2720000"/>
            <a:ext cx="15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0" name="Google Shape;510;p14"/>
          <p:cNvSpPr txBox="1"/>
          <p:nvPr/>
        </p:nvSpPr>
        <p:spPr>
          <a:xfrm>
            <a:off x="9965120" y="2800000"/>
            <a:ext cx="1478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positive first repl</a:t>
            </a:r>
            <a:r>
              <a:rPr b="1" lang="en-US" sz="1300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ies</a:t>
            </a:r>
            <a:endParaRPr/>
          </a:p>
        </p:txBody>
      </p:sp>
      <p:sp>
        <p:nvSpPr>
          <p:cNvPr id="511" name="Google Shape;511;p14"/>
          <p:cNvSpPr txBox="1"/>
          <p:nvPr/>
        </p:nvSpPr>
        <p:spPr>
          <a:xfrm>
            <a:off x="9965120" y="3120000"/>
            <a:ext cx="1478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CBA Akademi — pilot conversation opened</a:t>
            </a:r>
            <a:endParaRPr/>
          </a:p>
        </p:txBody>
      </p:sp>
      <p:sp>
        <p:nvSpPr>
          <p:cNvPr id="512" name="Google Shape;512;p14"/>
          <p:cNvSpPr/>
          <p:nvPr/>
        </p:nvSpPr>
        <p:spPr>
          <a:xfrm>
            <a:off x="548640" y="3800000"/>
            <a:ext cx="7000000" cy="25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4"/>
          <p:cNvSpPr txBox="1"/>
          <p:nvPr/>
        </p:nvSpPr>
        <p:spPr>
          <a:xfrm>
            <a:off x="828640" y="4020000"/>
            <a:ext cx="644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PIPELINE BREAKDOWN</a:t>
            </a:r>
            <a:endParaRPr/>
          </a:p>
        </p:txBody>
      </p:sp>
      <p:sp>
        <p:nvSpPr>
          <p:cNvPr id="514" name="Google Shape;514;p14"/>
          <p:cNvSpPr txBox="1"/>
          <p:nvPr/>
        </p:nvSpPr>
        <p:spPr>
          <a:xfrm>
            <a:off x="828640" y="4300000"/>
            <a:ext cx="6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27 prospects, by category</a:t>
            </a:r>
            <a:endParaRPr/>
          </a:p>
        </p:txBody>
      </p:sp>
      <p:sp>
        <p:nvSpPr>
          <p:cNvPr id="515" name="Google Shape;515;p14"/>
          <p:cNvSpPr/>
          <p:nvPr/>
        </p:nvSpPr>
        <p:spPr>
          <a:xfrm>
            <a:off x="828640" y="4880000"/>
            <a:ext cx="4531851" cy="220000"/>
          </a:xfrm>
          <a:prstGeom prst="roundRect">
            <a:avLst>
              <a:gd fmla="val 50000" name="adj"/>
            </a:avLst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4"/>
          <p:cNvSpPr/>
          <p:nvPr/>
        </p:nvSpPr>
        <p:spPr>
          <a:xfrm>
            <a:off x="5360491" y="4880000"/>
            <a:ext cx="715555" cy="220000"/>
          </a:xfrm>
          <a:prstGeom prst="roundRect">
            <a:avLst>
              <a:gd fmla="val 50000" name="adj"/>
            </a:avLst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4"/>
          <p:cNvSpPr/>
          <p:nvPr/>
        </p:nvSpPr>
        <p:spPr>
          <a:xfrm>
            <a:off x="6076046" y="4880000"/>
            <a:ext cx="715555" cy="220000"/>
          </a:xfrm>
          <a:prstGeom prst="roundRect">
            <a:avLst>
              <a:gd fmla="val 50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4"/>
          <p:cNvSpPr/>
          <p:nvPr/>
        </p:nvSpPr>
        <p:spPr>
          <a:xfrm>
            <a:off x="6791601" y="4880000"/>
            <a:ext cx="477037" cy="220000"/>
          </a:xfrm>
          <a:prstGeom prst="roundRect">
            <a:avLst>
              <a:gd fmla="val 50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4"/>
          <p:cNvSpPr/>
          <p:nvPr/>
        </p:nvSpPr>
        <p:spPr>
          <a:xfrm>
            <a:off x="828640" y="536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4"/>
          <p:cNvSpPr txBox="1"/>
          <p:nvPr/>
        </p:nvSpPr>
        <p:spPr>
          <a:xfrm>
            <a:off x="998640" y="528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DERSHANES</a:t>
            </a:r>
            <a:endParaRPr/>
          </a:p>
        </p:txBody>
      </p:sp>
      <p:sp>
        <p:nvSpPr>
          <p:cNvPr id="521" name="Google Shape;521;p14"/>
          <p:cNvSpPr txBox="1"/>
          <p:nvPr/>
        </p:nvSpPr>
        <p:spPr>
          <a:xfrm>
            <a:off x="998640" y="550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19 prospects</a:t>
            </a:r>
            <a:endParaRPr/>
          </a:p>
        </p:txBody>
      </p:sp>
      <p:sp>
        <p:nvSpPr>
          <p:cNvPr id="522" name="Google Shape;522;p14"/>
          <p:cNvSpPr/>
          <p:nvPr/>
        </p:nvSpPr>
        <p:spPr>
          <a:xfrm>
            <a:off x="2438640" y="5360000"/>
            <a:ext cx="120000" cy="120000"/>
          </a:xfrm>
          <a:prstGeom prst="ellipse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4"/>
          <p:cNvSpPr txBox="1"/>
          <p:nvPr/>
        </p:nvSpPr>
        <p:spPr>
          <a:xfrm>
            <a:off x="2608640" y="528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MEDICAL PREP</a:t>
            </a:r>
            <a:endParaRPr/>
          </a:p>
        </p:txBody>
      </p:sp>
      <p:sp>
        <p:nvSpPr>
          <p:cNvPr id="524" name="Google Shape;524;p14"/>
          <p:cNvSpPr txBox="1"/>
          <p:nvPr/>
        </p:nvSpPr>
        <p:spPr>
          <a:xfrm>
            <a:off x="2608640" y="550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3 prospects</a:t>
            </a: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4048640" y="5360000"/>
            <a:ext cx="120000" cy="1200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4"/>
          <p:cNvSpPr txBox="1"/>
          <p:nvPr/>
        </p:nvSpPr>
        <p:spPr>
          <a:xfrm>
            <a:off x="4218640" y="528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EDTECH</a:t>
            </a:r>
            <a:endParaRPr/>
          </a:p>
        </p:txBody>
      </p:sp>
      <p:sp>
        <p:nvSpPr>
          <p:cNvPr id="527" name="Google Shape;527;p14"/>
          <p:cNvSpPr txBox="1"/>
          <p:nvPr/>
        </p:nvSpPr>
        <p:spPr>
          <a:xfrm>
            <a:off x="4218640" y="550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3 prospects</a:t>
            </a:r>
            <a:endParaRPr/>
          </a:p>
        </p:txBody>
      </p:sp>
      <p:sp>
        <p:nvSpPr>
          <p:cNvPr id="528" name="Google Shape;528;p14"/>
          <p:cNvSpPr/>
          <p:nvPr/>
        </p:nvSpPr>
        <p:spPr>
          <a:xfrm>
            <a:off x="5658640" y="5360000"/>
            <a:ext cx="120000" cy="12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5828640" y="528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/>
          </a:p>
        </p:txBody>
      </p:sp>
      <p:sp>
        <p:nvSpPr>
          <p:cNvPr id="530" name="Google Shape;530;p14"/>
          <p:cNvSpPr txBox="1"/>
          <p:nvPr/>
        </p:nvSpPr>
        <p:spPr>
          <a:xfrm>
            <a:off x="5828640" y="5500000"/>
            <a:ext cx="144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2 prospects</a:t>
            </a:r>
            <a:endParaRPr/>
          </a:p>
        </p:txBody>
      </p:sp>
      <p:sp>
        <p:nvSpPr>
          <p:cNvPr id="531" name="Google Shape;531;p14"/>
          <p:cNvSpPr/>
          <p:nvPr/>
        </p:nvSpPr>
        <p:spPr>
          <a:xfrm>
            <a:off x="828640" y="5660000"/>
            <a:ext cx="6440000" cy="2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828640" y="584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4"/>
          <p:cNvSpPr txBox="1"/>
          <p:nvPr/>
        </p:nvSpPr>
        <p:spPr>
          <a:xfrm>
            <a:off x="998640" y="5780000"/>
            <a:ext cx="620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ANKARA ADVANTAGE  ·  4 PROSPECTS WITH WALK-IN DEMO POTENTIAL</a:t>
            </a:r>
            <a:endParaRPr/>
          </a:p>
        </p:txBody>
      </p:sp>
      <p:sp>
        <p:nvSpPr>
          <p:cNvPr id="534" name="Google Shape;534;p14"/>
          <p:cNvSpPr txBox="1"/>
          <p:nvPr/>
        </p:nvSpPr>
        <p:spPr>
          <a:xfrm>
            <a:off x="998640" y="6020000"/>
            <a:ext cx="62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TUS Data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·  Ankara Dil Akademisi  ·  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Angora Dil  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·  BTK Akademi</a:t>
            </a:r>
            <a:endParaRPr/>
          </a:p>
        </p:txBody>
      </p:sp>
      <p:sp>
        <p:nvSpPr>
          <p:cNvPr id="535" name="Google Shape;535;p14"/>
          <p:cNvSpPr/>
          <p:nvPr/>
        </p:nvSpPr>
        <p:spPr>
          <a:xfrm>
            <a:off x="7768640" y="3800000"/>
            <a:ext cx="3874720" cy="2580000"/>
          </a:xfrm>
          <a:prstGeom prst="roundRect">
            <a:avLst>
              <a:gd fmla="val 4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7768640" y="3800000"/>
            <a:ext cx="3874720" cy="6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8028640" y="4020000"/>
            <a:ext cx="335472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FIRST REPLY</a:t>
            </a:r>
            <a:endParaRPr/>
          </a:p>
        </p:txBody>
      </p:sp>
      <p:sp>
        <p:nvSpPr>
          <p:cNvPr id="538" name="Google Shape;538;p14"/>
          <p:cNvSpPr txBox="1"/>
          <p:nvPr/>
        </p:nvSpPr>
        <p:spPr>
          <a:xfrm>
            <a:off x="8028640" y="4300000"/>
            <a:ext cx="3354720" cy="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CBA Akademi</a:t>
            </a:r>
            <a:endParaRPr/>
          </a:p>
        </p:txBody>
      </p:sp>
      <p:sp>
        <p:nvSpPr>
          <p:cNvPr id="539" name="Google Shape;539;p14"/>
          <p:cNvSpPr txBox="1"/>
          <p:nvPr/>
        </p:nvSpPr>
        <p:spPr>
          <a:xfrm>
            <a:off x="8028640" y="5920000"/>
            <a:ext cx="335472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→ Forwarded to decision-makers; awaiting follow-up.</a:t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4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  <p:sp>
        <p:nvSpPr>
          <p:cNvPr id="542" name="Google Shape;542;p14"/>
          <p:cNvSpPr txBox="1"/>
          <p:nvPr/>
        </p:nvSpPr>
        <p:spPr>
          <a:xfrm>
            <a:off x="8028690" y="4766850"/>
            <a:ext cx="3354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Ankara Dil akademisi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 txBox="1"/>
          <p:nvPr/>
        </p:nvSpPr>
        <p:spPr>
          <a:xfrm>
            <a:off x="548640" y="1051560"/>
            <a:ext cx="731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 — LIVE 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5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Let's Go </a:t>
            </a:r>
            <a:r>
              <a:rPr b="1" i="0" lang="en-US" sz="44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5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Real meeting. Real questions. Real-time answers grounded in slides.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5"/>
          <p:cNvSpPr/>
          <p:nvPr/>
        </p:nvSpPr>
        <p:spPr>
          <a:xfrm>
            <a:off x="548640" y="264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5"/>
          <p:cNvSpPr/>
          <p:nvPr/>
        </p:nvSpPr>
        <p:spPr>
          <a:xfrm>
            <a:off x="548640" y="2640000"/>
            <a:ext cx="60000" cy="170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828640" y="2860000"/>
            <a:ext cx="420000" cy="4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5"/>
          <p:cNvSpPr txBox="1"/>
          <p:nvPr/>
        </p:nvSpPr>
        <p:spPr>
          <a:xfrm>
            <a:off x="828640" y="286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5"/>
          <p:cNvSpPr txBox="1"/>
          <p:nvPr/>
        </p:nvSpPr>
        <p:spPr>
          <a:xfrm>
            <a:off x="1368640" y="290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Sign 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5"/>
          <p:cNvSpPr txBox="1"/>
          <p:nvPr/>
        </p:nvSpPr>
        <p:spPr>
          <a:xfrm>
            <a:off x="828640" y="3440000"/>
            <a:ext cx="315824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Better Auth + JWT  ·  one-tap room create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5"/>
          <p:cNvSpPr/>
          <p:nvPr/>
        </p:nvSpPr>
        <p:spPr>
          <a:xfrm>
            <a:off x="4306880" y="264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5"/>
          <p:cNvSpPr/>
          <p:nvPr/>
        </p:nvSpPr>
        <p:spPr>
          <a:xfrm>
            <a:off x="4306880" y="2640000"/>
            <a:ext cx="60000" cy="170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5"/>
          <p:cNvSpPr/>
          <p:nvPr/>
        </p:nvSpPr>
        <p:spPr>
          <a:xfrm>
            <a:off x="4586880" y="2860000"/>
            <a:ext cx="420000" cy="420000"/>
          </a:xfrm>
          <a:prstGeom prst="ellipse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5"/>
          <p:cNvSpPr txBox="1"/>
          <p:nvPr/>
        </p:nvSpPr>
        <p:spPr>
          <a:xfrm>
            <a:off x="4586880" y="286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5126880" y="290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Join the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5"/>
          <p:cNvSpPr txBox="1"/>
          <p:nvPr/>
        </p:nvSpPr>
        <p:spPr>
          <a:xfrm>
            <a:off x="4586880" y="3440000"/>
            <a:ext cx="315824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Zoom sidebar, LiveKit, or desktop companion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5"/>
          <p:cNvSpPr/>
          <p:nvPr/>
        </p:nvSpPr>
        <p:spPr>
          <a:xfrm>
            <a:off x="8065120" y="264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5"/>
          <p:cNvSpPr/>
          <p:nvPr/>
        </p:nvSpPr>
        <p:spPr>
          <a:xfrm>
            <a:off x="8065120" y="2640000"/>
            <a:ext cx="60000" cy="170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5"/>
          <p:cNvSpPr/>
          <p:nvPr/>
        </p:nvSpPr>
        <p:spPr>
          <a:xfrm>
            <a:off x="8345120" y="2860000"/>
            <a:ext cx="420000" cy="4200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5"/>
          <p:cNvSpPr txBox="1"/>
          <p:nvPr/>
        </p:nvSpPr>
        <p:spPr>
          <a:xfrm>
            <a:off x="8345120" y="286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 txBox="1"/>
          <p:nvPr/>
        </p:nvSpPr>
        <p:spPr>
          <a:xfrm>
            <a:off x="8885120" y="290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Watch It Listen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5"/>
          <p:cNvSpPr txBox="1"/>
          <p:nvPr/>
        </p:nvSpPr>
        <p:spPr>
          <a:xfrm>
            <a:off x="8345120" y="3440000"/>
            <a:ext cx="315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Deepgram Nova 3 streams transcription &lt;</a:t>
            </a:r>
            <a:r>
              <a:rPr lang="en-US" sz="11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5"/>
          <p:cNvSpPr/>
          <p:nvPr/>
        </p:nvSpPr>
        <p:spPr>
          <a:xfrm>
            <a:off x="548640" y="452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548640" y="4520000"/>
            <a:ext cx="60000" cy="17000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828640" y="4740000"/>
            <a:ext cx="420000" cy="42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5"/>
          <p:cNvSpPr txBox="1"/>
          <p:nvPr/>
        </p:nvSpPr>
        <p:spPr>
          <a:xfrm>
            <a:off x="828640" y="474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5"/>
          <p:cNvSpPr txBox="1"/>
          <p:nvPr/>
        </p:nvSpPr>
        <p:spPr>
          <a:xfrm>
            <a:off x="1368640" y="478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See It Read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5"/>
          <p:cNvSpPr txBox="1"/>
          <p:nvPr/>
        </p:nvSpPr>
        <p:spPr>
          <a:xfrm>
            <a:off x="828640" y="5320000"/>
            <a:ext cx="315824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DocLayout YOLO + OpenCLIP on every transition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4306880" y="452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4306880" y="4520000"/>
            <a:ext cx="60000" cy="170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4586880" y="4740000"/>
            <a:ext cx="420000" cy="420000"/>
          </a:xfrm>
          <a:prstGeom prst="ellipse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5"/>
          <p:cNvSpPr txBox="1"/>
          <p:nvPr/>
        </p:nvSpPr>
        <p:spPr>
          <a:xfrm>
            <a:off x="4586880" y="474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 txBox="1"/>
          <p:nvPr/>
        </p:nvSpPr>
        <p:spPr>
          <a:xfrm>
            <a:off x="5126880" y="478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Ask Anything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5"/>
          <p:cNvSpPr txBox="1"/>
          <p:nvPr/>
        </p:nvSpPr>
        <p:spPr>
          <a:xfrm>
            <a:off x="4586880" y="5320000"/>
            <a:ext cx="315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Qwen</a:t>
            </a:r>
            <a:r>
              <a:rPr lang="en-US" sz="11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.5-VL grounds the answer in your slides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5"/>
          <p:cNvSpPr/>
          <p:nvPr/>
        </p:nvSpPr>
        <p:spPr>
          <a:xfrm>
            <a:off x="8065120" y="4520000"/>
            <a:ext cx="3578240" cy="170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5"/>
          <p:cNvSpPr/>
          <p:nvPr/>
        </p:nvSpPr>
        <p:spPr>
          <a:xfrm>
            <a:off x="8065120" y="4520000"/>
            <a:ext cx="60000" cy="170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8345120" y="4740000"/>
            <a:ext cx="420000" cy="4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5"/>
          <p:cNvSpPr txBox="1"/>
          <p:nvPr/>
        </p:nvSpPr>
        <p:spPr>
          <a:xfrm>
            <a:off x="8345120" y="4740000"/>
            <a:ext cx="42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 txBox="1"/>
          <p:nvPr/>
        </p:nvSpPr>
        <p:spPr>
          <a:xfrm>
            <a:off x="8885120" y="4780000"/>
            <a:ext cx="267824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Search the Past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5"/>
          <p:cNvSpPr txBox="1"/>
          <p:nvPr/>
        </p:nvSpPr>
        <p:spPr>
          <a:xfrm>
            <a:off x="8345120" y="5320000"/>
            <a:ext cx="315824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pgvector semantic search across sessions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5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6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6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6"/>
          <p:cNvSpPr txBox="1"/>
          <p:nvPr/>
        </p:nvSpPr>
        <p:spPr>
          <a:xfrm>
            <a:off x="0" y="1380000"/>
            <a:ext cx="12192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13  ·  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6"/>
          <p:cNvSpPr txBox="1"/>
          <p:nvPr/>
        </p:nvSpPr>
        <p:spPr>
          <a:xfrm>
            <a:off x="0" y="1740000"/>
            <a:ext cx="12192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r>
              <a:rPr b="1" i="0" lang="en-US" sz="72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6"/>
          <p:cNvSpPr txBox="1"/>
          <p:nvPr/>
        </p:nvSpPr>
        <p:spPr>
          <a:xfrm>
            <a:off x="0" y="2740000"/>
            <a:ext cx="1219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2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6"/>
          <p:cNvSpPr/>
          <p:nvPr/>
        </p:nvSpPr>
        <p:spPr>
          <a:xfrm>
            <a:off x="5696000" y="3260000"/>
            <a:ext cx="800000" cy="8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6"/>
          <p:cNvSpPr/>
          <p:nvPr/>
        </p:nvSpPr>
        <p:spPr>
          <a:xfrm>
            <a:off x="696000" y="3460000"/>
            <a:ext cx="10800000" cy="266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6"/>
          <p:cNvSpPr/>
          <p:nvPr/>
        </p:nvSpPr>
        <p:spPr>
          <a:xfrm>
            <a:off x="976000" y="4100000"/>
            <a:ext cx="1984000" cy="124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6"/>
          <p:cNvSpPr txBox="1"/>
          <p:nvPr/>
        </p:nvSpPr>
        <p:spPr>
          <a:xfrm>
            <a:off x="1055900" y="5170800"/>
            <a:ext cx="19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Anıl Kılıç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6"/>
          <p:cNvSpPr/>
          <p:nvPr/>
        </p:nvSpPr>
        <p:spPr>
          <a:xfrm>
            <a:off x="3040000" y="4100000"/>
            <a:ext cx="1984000" cy="124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6"/>
          <p:cNvSpPr txBox="1"/>
          <p:nvPr/>
        </p:nvSpPr>
        <p:spPr>
          <a:xfrm>
            <a:off x="3079950" y="5170800"/>
            <a:ext cx="19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Aybars B. Aksoy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6"/>
          <p:cNvSpPr/>
          <p:nvPr/>
        </p:nvSpPr>
        <p:spPr>
          <a:xfrm>
            <a:off x="5104000" y="4100000"/>
            <a:ext cx="1984000" cy="124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6"/>
          <p:cNvSpPr txBox="1"/>
          <p:nvPr/>
        </p:nvSpPr>
        <p:spPr>
          <a:xfrm>
            <a:off x="5143950" y="5170800"/>
            <a:ext cx="19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Barış Yaycı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6"/>
          <p:cNvSpPr/>
          <p:nvPr/>
        </p:nvSpPr>
        <p:spPr>
          <a:xfrm>
            <a:off x="7168000" y="4100000"/>
            <a:ext cx="1984000" cy="124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6"/>
          <p:cNvSpPr txBox="1"/>
          <p:nvPr/>
        </p:nvSpPr>
        <p:spPr>
          <a:xfrm>
            <a:off x="7207950" y="5170800"/>
            <a:ext cx="19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Bora Yetkin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6"/>
          <p:cNvSpPr/>
          <p:nvPr/>
        </p:nvSpPr>
        <p:spPr>
          <a:xfrm>
            <a:off x="9232000" y="4100000"/>
            <a:ext cx="1984000" cy="124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6"/>
          <p:cNvSpPr txBox="1"/>
          <p:nvPr/>
        </p:nvSpPr>
        <p:spPr>
          <a:xfrm>
            <a:off x="9232000" y="5170800"/>
            <a:ext cx="19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Eren Berk Eraslan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6"/>
          <p:cNvSpPr txBox="1"/>
          <p:nvPr/>
        </p:nvSpPr>
        <p:spPr>
          <a:xfrm>
            <a:off x="696000" y="5620000"/>
            <a:ext cx="540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6"/>
          <p:cNvSpPr txBox="1"/>
          <p:nvPr/>
        </p:nvSpPr>
        <p:spPr>
          <a:xfrm>
            <a:off x="696000" y="5860000"/>
            <a:ext cx="540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Ayşegül Dündar Boral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6"/>
          <p:cNvSpPr txBox="1"/>
          <p:nvPr/>
        </p:nvSpPr>
        <p:spPr>
          <a:xfrm>
            <a:off x="6096000" y="5620000"/>
            <a:ext cx="540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BILKENT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6"/>
          <p:cNvSpPr txBox="1"/>
          <p:nvPr/>
        </p:nvSpPr>
        <p:spPr>
          <a:xfrm>
            <a:off x="6096000" y="5860000"/>
            <a:ext cx="540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CS 491 / 492  ·  Spring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6"/>
          <p:cNvSpPr txBox="1"/>
          <p:nvPr/>
        </p:nvSpPr>
        <p:spPr>
          <a:xfrm>
            <a:off x="0" y="6440000"/>
            <a:ext cx="12192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13 / 13    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400" y="3830400"/>
            <a:ext cx="1299200" cy="12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6400" y="3830400"/>
            <a:ext cx="1299200" cy="12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6"/>
          <p:cNvPicPr preferRelativeResize="0"/>
          <p:nvPr/>
        </p:nvPicPr>
        <p:blipFill rotWithShape="1">
          <a:blip r:embed="rId5">
            <a:alphaModFix/>
          </a:blip>
          <a:srcRect b="0" l="0" r="0" t="3975"/>
          <a:stretch/>
        </p:blipFill>
        <p:spPr>
          <a:xfrm>
            <a:off x="7454200" y="3830400"/>
            <a:ext cx="1411600" cy="13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6"/>
          <p:cNvPicPr preferRelativeResize="0"/>
          <p:nvPr/>
        </p:nvPicPr>
        <p:blipFill rotWithShape="1">
          <a:blip r:embed="rId6">
            <a:alphaModFix/>
          </a:blip>
          <a:srcRect b="0" l="0" r="0" t="13465"/>
          <a:stretch/>
        </p:blipFill>
        <p:spPr>
          <a:xfrm>
            <a:off x="9433400" y="3811452"/>
            <a:ext cx="1501300" cy="12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6" title="WhatsApp Image 2026-01-23 at 4.06.10 PM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2151" y="3860000"/>
            <a:ext cx="1145461" cy="1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01 — THE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548640" y="1380000"/>
            <a:ext cx="1100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Built for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attending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 90-minute lecture. Dozens of dense slides. Most of it lost the moment the call ends.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548640" y="2580000"/>
            <a:ext cx="2638680" cy="352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548640" y="2580000"/>
            <a:ext cx="2638680" cy="6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828640" y="2860000"/>
            <a:ext cx="900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828640" y="352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b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Overload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/>
        </p:nvSpPr>
        <p:spPr>
          <a:xfrm>
            <a:off x="828640" y="4480000"/>
            <a:ext cx="207868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Difficulty capturing and retaining key information across long, dense presentations. Notes can't keep up.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3367320" y="2580000"/>
            <a:ext cx="2638680" cy="352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3367320" y="2580000"/>
            <a:ext cx="2638680" cy="6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3647320" y="2860000"/>
            <a:ext cx="900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3647320" y="352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b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Barriers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3647320" y="4480000"/>
            <a:ext cx="207868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Hearing-impaired participants lack reliable real-time transcription. Captioning is inconsistent or absent.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6186000" y="2580000"/>
            <a:ext cx="2638680" cy="352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6186000" y="2580000"/>
            <a:ext cx="2638680" cy="600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6466000" y="2860000"/>
            <a:ext cx="900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6466000" y="352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b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/>
          <p:nvPr/>
        </p:nvSpPr>
        <p:spPr>
          <a:xfrm>
            <a:off x="6466000" y="4480000"/>
            <a:ext cx="207868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Joining late or missing a section means losing the thread. Recordings get archived, never re-watched.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9004680" y="2580000"/>
            <a:ext cx="2638680" cy="352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9004680" y="2580000"/>
            <a:ext cx="2638680" cy="6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 txBox="1"/>
          <p:nvPr/>
        </p:nvSpPr>
        <p:spPr>
          <a:xfrm>
            <a:off x="9284680" y="2860000"/>
            <a:ext cx="900000" cy="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9284680" y="3520000"/>
            <a:ext cx="2078680" cy="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b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Fragmentation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9284680" y="4480000"/>
            <a:ext cx="207868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Zoom, LiveKit, and meeting tools live in silos. Each one requires its own assistant, its own workflow.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1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02 — OUR ANSWER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PARSE doesn't just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transcribe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It listens to the meeting, watches the slides, and answers questions grounded in both.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548640" y="2580000"/>
            <a:ext cx="3551573" cy="23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548640" y="2580000"/>
            <a:ext cx="60000" cy="238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828640" y="2840000"/>
            <a:ext cx="299157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828640" y="3140000"/>
            <a:ext cx="2991573" cy="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Real-Time Transcription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 txBox="1"/>
          <p:nvPr/>
        </p:nvSpPr>
        <p:spPr>
          <a:xfrm>
            <a:off x="828640" y="3660000"/>
            <a:ext cx="2991573" cy="11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Deepgram Nova 3 streams every spoken sentence under 3 seconds, fanned out via WebSocket to the desktop companion.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 txBox="1"/>
          <p:nvPr/>
        </p:nvSpPr>
        <p:spPr>
          <a:xfrm>
            <a:off x="828640" y="4600000"/>
            <a:ext cx="2991573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Deepgram Nova 3  ·  &lt;3s latency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4320213" y="2580000"/>
            <a:ext cx="3551573" cy="23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4320213" y="2580000"/>
            <a:ext cx="60000" cy="238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4600213" y="2840000"/>
            <a:ext cx="299157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WATCH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4600213" y="3140000"/>
            <a:ext cx="2991573" cy="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Patch-Level Slide 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4600213" y="3660000"/>
            <a:ext cx="299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DocLayout-YOLO splits each </a:t>
            </a:r>
            <a:r>
              <a:rPr lang="en-US" sz="11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visual data </a:t>
            </a: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into typed patches; OpenCLIP and bge-m3 embed them for semantic retrieval.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4600213" y="4600000"/>
            <a:ext cx="2991573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DocLayout-YOLO  ·  OpenCLIP  ·  bge-m3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8091786" y="2580000"/>
            <a:ext cx="3551573" cy="23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8091786" y="2580000"/>
            <a:ext cx="60000" cy="238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8371786" y="2840000"/>
            <a:ext cx="299157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8371786" y="3140000"/>
            <a:ext cx="2991573" cy="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Grounded 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8371786" y="3660000"/>
            <a:ext cx="299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Qwen3.5-VL generates context-aware answers in natural language with citations back to the exact slides used.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8371786" y="4600000"/>
            <a:ext cx="2991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Qwen3.5-VL  ·  pgvector  ·  with citations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596000" y="5500000"/>
            <a:ext cx="2088000" cy="2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34D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596000" y="5500000"/>
            <a:ext cx="2088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SELF-HOSTED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2824000" y="5500000"/>
            <a:ext cx="2088000" cy="2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A78B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2824000" y="5500000"/>
            <a:ext cx="2088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MULTI-PLATFORM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052000" y="5500000"/>
            <a:ext cx="2088000" cy="2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FBBF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052000" y="5500000"/>
            <a:ext cx="2088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PRIVACY-FIRST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7280000" y="5500000"/>
            <a:ext cx="2088000" cy="2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7280000" y="5500000"/>
            <a:ext cx="2088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VECTOR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9508000" y="5500000"/>
            <a:ext cx="2088000" cy="2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FB71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9508000" y="5500000"/>
            <a:ext cx="2088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OPEN-SOURCE STACK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548640" y="5160000"/>
            <a:ext cx="1109472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What makes PARSE different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2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03 — TECHNICAL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548640" y="1380000"/>
            <a:ext cx="82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548640" y="2010000"/>
            <a:ext cx="8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Six microservices, one coherent data path.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608640" y="2400000"/>
            <a:ext cx="1160000" cy="8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USER SURFACE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548640" y="2400000"/>
            <a:ext cx="40000" cy="89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828640" y="2420000"/>
            <a:ext cx="2173333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2008640" y="2500000"/>
            <a:ext cx="1813333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Web Dashboard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2008640" y="2800000"/>
            <a:ext cx="181333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Next.js 16 · React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4101973" y="2420000"/>
            <a:ext cx="2173333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4281973" y="2500000"/>
            <a:ext cx="1813333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Desktop Companion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4281973" y="2800000"/>
            <a:ext cx="181333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Electron · macOS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6375306" y="2420000"/>
            <a:ext cx="2173333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6555306" y="2500000"/>
            <a:ext cx="1813333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Zoom Sidebar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6555306" y="2800000"/>
            <a:ext cx="1813333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React 18 · Zoom Apps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608640" y="3410000"/>
            <a:ext cx="1160000" cy="8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API GATEWAY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48640" y="3410000"/>
            <a:ext cx="40000" cy="89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828640" y="3430000"/>
            <a:ext cx="3310000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A78B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2008640" y="3510000"/>
            <a:ext cx="295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Backend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2008640" y="3810000"/>
            <a:ext cx="2950000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FastAPI :8001 · Auth + JWT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238640" y="3430000"/>
            <a:ext cx="3310000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A78B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418640" y="3510000"/>
            <a:ext cx="295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Bot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418640" y="3810000"/>
            <a:ext cx="2950000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FastAPI :8002 · WS fan-out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608640" y="4420000"/>
            <a:ext cx="1160000" cy="8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INTELLIGENCE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48640" y="4420000"/>
            <a:ext cx="40000" cy="89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828640" y="4440000"/>
            <a:ext cx="6720000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FB71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2008640" y="4520000"/>
            <a:ext cx="636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GPU Server  ·  FastAPI :8000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2008640" y="4820000"/>
            <a:ext cx="6360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DocLayout YOLO  ·  OpenCLIP  ·  Qwen</a:t>
            </a:r>
            <a:r>
              <a:rPr lang="en-US" sz="9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.5-VL  ·  Deepgram Nova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608640" y="5430000"/>
            <a:ext cx="1160000" cy="8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548640" y="5430000"/>
            <a:ext cx="40000" cy="89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828640" y="5450000"/>
            <a:ext cx="3310000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34D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2008640" y="5530000"/>
            <a:ext cx="295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PostgreSQL + pgvector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2008640" y="5830000"/>
            <a:ext cx="2950000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768-dim embeddings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5238640" y="5450000"/>
            <a:ext cx="3310000" cy="85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34D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418640" y="5530000"/>
            <a:ext cx="295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Redis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5418640" y="5830000"/>
            <a:ext cx="2950000" cy="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session cache · job queue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180640" y="3300000"/>
            <a:ext cx="16000" cy="10000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 rot="10800000">
            <a:off x="5108640" y="3300000"/>
            <a:ext cx="160000" cy="110000"/>
          </a:xfrm>
          <a:prstGeom prst="triangle">
            <a:avLst>
              <a:gd fmla="val 50000" name="adj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5180640" y="4310000"/>
            <a:ext cx="16000" cy="10000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 rot="10800000">
            <a:off x="5108640" y="4310000"/>
            <a:ext cx="160000" cy="110000"/>
          </a:xfrm>
          <a:prstGeom prst="triangle">
            <a:avLst>
              <a:gd fmla="val 50000" name="adj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5180640" y="5320000"/>
            <a:ext cx="16000" cy="10000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 rot="10800000">
            <a:off x="5108640" y="5320000"/>
            <a:ext cx="160000" cy="110000"/>
          </a:xfrm>
          <a:prstGeom prst="triangle">
            <a:avLst>
              <a:gd fmla="val 50000" name="adj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8728640" y="2400000"/>
            <a:ext cx="2914720" cy="148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8908640" y="2560000"/>
            <a:ext cx="280000" cy="28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8908640" y="2560000"/>
            <a:ext cx="28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9248640" y="2580000"/>
            <a:ext cx="235472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EXTERNAL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948640" y="3030000"/>
            <a:ext cx="80000" cy="8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9098640" y="296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Recall.ai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9098640" y="310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Meeting bot orchestration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8948640" y="3320000"/>
            <a:ext cx="80000" cy="8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9098640" y="325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Deepgram Nova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9098640" y="339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Real-time transcription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8948640" y="3610000"/>
            <a:ext cx="80000" cy="8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9098640" y="354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Zoom RTMS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098640" y="3680000"/>
            <a:ext cx="251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Desk-share + webhooks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8728640" y="4000000"/>
            <a:ext cx="2914720" cy="2320000"/>
          </a:xfrm>
          <a:prstGeom prst="roundRect">
            <a:avLst>
              <a:gd fmla="val 6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8908640" y="4140000"/>
            <a:ext cx="400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8908640" y="4640000"/>
            <a:ext cx="255472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KEY OPTIMIZATION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908640" y="4880000"/>
            <a:ext cx="2554720" cy="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Perceptual Hashing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8908640" y="5240000"/>
            <a:ext cx="2554720" cy="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Slide-change detection runs </a:t>
            </a:r>
            <a:r>
              <a:rPr b="1" i="0" lang="en-US" sz="10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b="0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 GPU inference. Identical frames are skipped — the GPU only fires on real transitions.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8908640" y="6040000"/>
            <a:ext cx="2554720" cy="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Docker  ·  CUDA  ·  WebRTC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3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04 — HOW IT 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From Slide to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An AI pipeline that fuses speech and slides — answers grounded in the deck.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48640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48640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68640" y="2630000"/>
            <a:ext cx="220000" cy="2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668640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668640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68640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08640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frame capture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1965028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2165028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A78B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2165028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2285028" y="2630000"/>
            <a:ext cx="220000" cy="220000"/>
          </a:xfrm>
          <a:prstGeom prst="ellipse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285028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2285028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DocLayout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2285028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YOLO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2225028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patch detection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581416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781416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34D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3781416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3901416" y="2630000"/>
            <a:ext cx="220000" cy="2200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901416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3901416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Speech-to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901416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3841416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Deepgram Nova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197804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397804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FBBF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5397804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5517804" y="2630000"/>
            <a:ext cx="220000" cy="22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5517804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5517804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5517804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CLIP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5457804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embeddings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6814192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7014192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FB71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7014192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7134192" y="2630000"/>
            <a:ext cx="220000" cy="220000"/>
          </a:xfrm>
          <a:prstGeom prst="ellipse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7134192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7134192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7134192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7074192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pgvector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8430580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8630580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A78B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8630580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8750580" y="2630000"/>
            <a:ext cx="220000" cy="220000"/>
          </a:xfrm>
          <a:prstGeom prst="ellipse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8750580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8750580" y="2700000"/>
            <a:ext cx="115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Qwen3.5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8750580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VL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8690580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VLM 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0046968" y="2850000"/>
            <a:ext cx="180000" cy="1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474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0246968" y="2480000"/>
            <a:ext cx="1396388" cy="900000"/>
          </a:xfrm>
          <a:prstGeom prst="roundRect">
            <a:avLst>
              <a:gd fmla="val 10000" name="adj"/>
            </a:avLst>
          </a:prstGeom>
          <a:solidFill>
            <a:srgbClr val="131B2E"/>
          </a:solidFill>
          <a:ln cap="flat" cmpd="sng" w="9525">
            <a:solidFill>
              <a:srgbClr val="22D3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0246968" y="2480000"/>
            <a:ext cx="1396388" cy="80000"/>
          </a:xfrm>
          <a:prstGeom prst="roundRect">
            <a:avLst>
              <a:gd fmla="val 50000" name="adj"/>
            </a:avLst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0366968" y="2630000"/>
            <a:ext cx="220000" cy="2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0366968" y="2630000"/>
            <a:ext cx="220000" cy="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A0F1E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0366968" y="270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Grounded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0366968" y="2920000"/>
            <a:ext cx="1156388" cy="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0306968" y="3160000"/>
            <a:ext cx="12763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with citations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548640" y="3700000"/>
            <a:ext cx="3551573" cy="24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548640" y="3700000"/>
            <a:ext cx="3551573" cy="6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828640" y="3920000"/>
            <a:ext cx="9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828640" y="4660000"/>
            <a:ext cx="299157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Visual Understanding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828640" y="5080000"/>
            <a:ext cx="2991573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DocLayout-YOLO analyzes each slide to detect text, formulas, diagrams, and tables in real-time.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4320213" y="3700000"/>
            <a:ext cx="3551573" cy="24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4320213" y="3700000"/>
            <a:ext cx="3551573" cy="6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4600213" y="3920000"/>
            <a:ext cx="9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4600213" y="4660000"/>
            <a:ext cx="299157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Semantic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4600213" y="5080000"/>
            <a:ext cx="2991573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OpenCLIP and bge-m3 create embeddings for visual and text content — pgvector retrieves the patches that matter.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8091786" y="3700000"/>
            <a:ext cx="3551573" cy="248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8091786" y="3700000"/>
            <a:ext cx="3551573" cy="60000"/>
          </a:xfrm>
          <a:prstGeom prst="rect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8371786" y="3920000"/>
            <a:ext cx="9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8371786" y="4660000"/>
            <a:ext cx="299157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Grounded Answers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8371786" y="5080000"/>
            <a:ext cx="2991573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Qwen2.5-VL generates context-aware answers with citations back to the specific slides they came from.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4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548640" y="1051560"/>
            <a:ext cx="7315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05 — PROJECT TIMELINE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548640" y="1380000"/>
            <a:ext cx="82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Plan to </a:t>
            </a:r>
            <a:r>
              <a:rPr b="1" i="0" lang="en-US" sz="44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8343360" y="1390000"/>
            <a:ext cx="3300000" cy="380000"/>
          </a:xfrm>
          <a:prstGeom prst="roundRect">
            <a:avLst>
              <a:gd fmla="val 50000" name="adj"/>
            </a:avLst>
          </a:prstGeom>
          <a:solidFill>
            <a:srgbClr val="0A0F1E"/>
          </a:solidFill>
          <a:ln cap="flat" cmpd="sng" w="12700">
            <a:solidFill>
              <a:srgbClr val="34D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8523360" y="1525000"/>
            <a:ext cx="110000" cy="1100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8703360" y="1390000"/>
            <a:ext cx="2940000" cy="3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ALL MILESTONES MET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548640" y="2240000"/>
            <a:ext cx="11094720" cy="3680000"/>
          </a:xfrm>
          <a:prstGeom prst="rect">
            <a:avLst/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3448640" y="2280000"/>
            <a:ext cx="3642096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CS 491  ·  FALL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7090736" y="2280000"/>
            <a:ext cx="455262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CS 492  ·  SPRING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3448640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Sep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4359164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Oct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5269688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6180212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Dec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7090736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8001260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Feb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8911784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9822308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Apr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10732832" y="2520000"/>
            <a:ext cx="910524" cy="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7084736" y="2300000"/>
            <a:ext cx="12000" cy="356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4356664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5267188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6177712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7998760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8909284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9819808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10730332" y="2780000"/>
            <a:ext cx="5000" cy="3140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728640" y="2780000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M1  ·  Project setup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3498640" y="2850000"/>
            <a:ext cx="810524" cy="121666"/>
          </a:xfrm>
          <a:prstGeom prst="roundRect">
            <a:avLst>
              <a:gd fmla="val 35000" name="adj"/>
            </a:avLst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668640" y="3039666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728640" y="3041666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M2  ·  Auth + room CRUD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3498640" y="3111666"/>
            <a:ext cx="1721048" cy="121666"/>
          </a:xfrm>
          <a:prstGeom prst="roundRect">
            <a:avLst>
              <a:gd fmla="val 35000" name="adj"/>
            </a:avLst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668640" y="3301332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728640" y="3303332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M3  ·  Live media (Recall.ai)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4409164" y="3373332"/>
            <a:ext cx="1721048" cy="121666"/>
          </a:xfrm>
          <a:prstGeom prst="roundRect">
            <a:avLst>
              <a:gd fmla="val 35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668640" y="3562998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728640" y="3564998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M4  ·  Transcription (Deepgram)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5319688" y="3634998"/>
            <a:ext cx="1721048" cy="121666"/>
          </a:xfrm>
          <a:prstGeom prst="roundRect">
            <a:avLst>
              <a:gd fmla="val 35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668640" y="3824664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728640" y="3826664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M5  ·  Slide ingest 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6230212" y="3896664"/>
            <a:ext cx="2631572" cy="121666"/>
          </a:xfrm>
          <a:prstGeom prst="roundRect">
            <a:avLst>
              <a:gd fmla="val 35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668640" y="4086330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728640" y="4088330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M6  ·  Vision-language 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7140736" y="4158330"/>
            <a:ext cx="2631572" cy="121666"/>
          </a:xfrm>
          <a:prstGeom prst="roundRect">
            <a:avLst>
              <a:gd fmla="val 35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668640" y="4347996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728640" y="4349996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M7  ·  Zoom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6230212" y="4419996"/>
            <a:ext cx="2631572" cy="121666"/>
          </a:xfrm>
          <a:prstGeom prst="roundRect">
            <a:avLst>
              <a:gd fmla="val 35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668640" y="4609662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728640" y="4611662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M8  ·  Desktop companion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8051260" y="4681662"/>
            <a:ext cx="2631572" cy="121666"/>
          </a:xfrm>
          <a:prstGeom prst="roundRect">
            <a:avLst>
              <a:gd fmla="val 35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668640" y="4871328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728640" y="4873328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M10 ·  Performance + VRAM tune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8961784" y="4943328"/>
            <a:ext cx="1721048" cy="121666"/>
          </a:xfrm>
          <a:prstGeom prst="roundRect">
            <a:avLst>
              <a:gd fmla="val 35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668640" y="5132994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728640" y="5134994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Test sprint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9872308" y="5204994"/>
            <a:ext cx="810524" cy="121666"/>
          </a:xfrm>
          <a:prstGeom prst="roundRect">
            <a:avLst>
              <a:gd fmla="val 35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668640" y="5394660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728640" y="5396660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M9  ·  Documentation &amp;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9872308" y="5466660"/>
            <a:ext cx="1721048" cy="121666"/>
          </a:xfrm>
          <a:prstGeom prst="roundRect">
            <a:avLst>
              <a:gd fmla="val 35000" name="adj"/>
            </a:avLst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668640" y="5656326"/>
            <a:ext cx="10854720" cy="40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728640" y="5658326"/>
            <a:ext cx="2720000" cy="261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Capstone fair + 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10782832" y="5728326"/>
            <a:ext cx="810524" cy="121666"/>
          </a:xfrm>
          <a:prstGeom prst="roundRect">
            <a:avLst>
              <a:gd fmla="val 35000" name="adj"/>
            </a:avLst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628640" y="6152500"/>
            <a:ext cx="150000" cy="95000"/>
          </a:xfrm>
          <a:prstGeom prst="roundRect">
            <a:avLst>
              <a:gd fmla="val 40000" name="adj"/>
            </a:avLst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2847584" y="6152500"/>
            <a:ext cx="150000" cy="95000"/>
          </a:xfrm>
          <a:prstGeom prst="roundRect">
            <a:avLst>
              <a:gd fmla="val 40000" name="adj"/>
            </a:avLst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5066528" y="6152500"/>
            <a:ext cx="150000" cy="95000"/>
          </a:xfrm>
          <a:prstGeom prst="roundRect">
            <a:avLst>
              <a:gd fmla="val 40000" name="adj"/>
            </a:avLst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7285472" y="6152500"/>
            <a:ext cx="150000" cy="95000"/>
          </a:xfrm>
          <a:prstGeom prst="roundRect">
            <a:avLst>
              <a:gd fmla="val 40000" name="adj"/>
            </a:avLst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9504416" y="6152500"/>
            <a:ext cx="150000" cy="95000"/>
          </a:xfrm>
          <a:prstGeom prst="roundRect">
            <a:avLst>
              <a:gd fmla="val 40000" name="adj"/>
            </a:avLst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5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548640" y="1076860"/>
            <a:ext cx="731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06 — </a:t>
            </a:r>
            <a:r>
              <a:rPr b="1" lang="en-US" sz="11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PROMO</a:t>
            </a: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 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548590" y="1246050"/>
            <a:ext cx="1100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See 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548640" y="1923450"/>
            <a:ext cx="11000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One real meeting. One real question. End-to-end in seconds.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9"/>
          <p:cNvSpPr txBox="1"/>
          <p:nvPr/>
        </p:nvSpPr>
        <p:spPr>
          <a:xfrm>
            <a:off x="9643360" y="6440000"/>
            <a:ext cx="2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6 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9" title="PARSE_pro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2128" y="2225650"/>
            <a:ext cx="7847731" cy="44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>
            <a:off x="548640" y="502920"/>
            <a:ext cx="164592" cy="164592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548640" y="1051560"/>
            <a:ext cx="731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 — THE BIGGER MARKET</a:t>
            </a:r>
            <a:endParaRPr/>
          </a:p>
        </p:txBody>
      </p:sp>
      <p:sp>
        <p:nvSpPr>
          <p:cNvPr id="338" name="Google Shape;338;p10"/>
          <p:cNvSpPr txBox="1"/>
          <p:nvPr/>
        </p:nvSpPr>
        <p:spPr>
          <a:xfrm>
            <a:off x="548640" y="1380000"/>
            <a:ext cx="11000000" cy="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Beyond </a:t>
            </a:r>
            <a:r>
              <a:rPr b="1" i="0" lang="en-US" sz="44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39" name="Google Shape;339;p10"/>
          <p:cNvSpPr txBox="1"/>
          <p:nvPr/>
        </p:nvSpPr>
        <p:spPr>
          <a:xfrm>
            <a:off x="548640" y="2050000"/>
            <a:ext cx="110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Same problem at 100× scale. Every business runs meetings — and AI is already in them.</a:t>
            </a:r>
            <a:endParaRPr/>
          </a:p>
        </p:txBody>
      </p:sp>
      <p:sp>
        <p:nvSpPr>
          <p:cNvPr id="340" name="Google Shape;340;p10"/>
          <p:cNvSpPr/>
          <p:nvPr/>
        </p:nvSpPr>
        <p:spPr>
          <a:xfrm>
            <a:off x="548640" y="2580000"/>
            <a:ext cx="2638680" cy="156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548640" y="2580000"/>
            <a:ext cx="2638680" cy="6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828640" y="2760000"/>
            <a:ext cx="207868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$3.5 B</a:t>
            </a:r>
            <a:endParaRPr/>
          </a:p>
        </p:txBody>
      </p:sp>
      <p:sp>
        <p:nvSpPr>
          <p:cNvPr id="343" name="Google Shape;343;p10"/>
          <p:cNvSpPr txBox="1"/>
          <p:nvPr/>
        </p:nvSpPr>
        <p:spPr>
          <a:xfrm>
            <a:off x="828640" y="330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global AI meeting assistant market in 2025</a:t>
            </a:r>
            <a:endParaRPr/>
          </a:p>
        </p:txBody>
      </p:sp>
      <p:sp>
        <p:nvSpPr>
          <p:cNvPr id="344" name="Google Shape;344;p10"/>
          <p:cNvSpPr txBox="1"/>
          <p:nvPr/>
        </p:nvSpPr>
        <p:spPr>
          <a:xfrm>
            <a:off x="828640" y="3640000"/>
            <a:ext cx="207868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Cluster of estimates from MarketsandMarkets, Grand View, MRF.</a:t>
            </a:r>
            <a:endParaRPr/>
          </a:p>
        </p:txBody>
      </p:sp>
      <p:sp>
        <p:nvSpPr>
          <p:cNvPr id="345" name="Google Shape;345;p10"/>
          <p:cNvSpPr/>
          <p:nvPr/>
        </p:nvSpPr>
        <p:spPr>
          <a:xfrm>
            <a:off x="3367320" y="2580000"/>
            <a:ext cx="2638680" cy="156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3367320" y="2580000"/>
            <a:ext cx="2638680" cy="6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3647320" y="2760000"/>
            <a:ext cx="207868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$21–34 B</a:t>
            </a:r>
            <a:endParaRPr/>
          </a:p>
        </p:txBody>
      </p:sp>
      <p:sp>
        <p:nvSpPr>
          <p:cNvPr id="348" name="Google Shape;348;p10"/>
          <p:cNvSpPr txBox="1"/>
          <p:nvPr/>
        </p:nvSpPr>
        <p:spPr>
          <a:xfrm>
            <a:off x="3647320" y="330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projected by 2033</a:t>
            </a:r>
            <a:endParaRPr/>
          </a:p>
        </p:txBody>
      </p:sp>
      <p:sp>
        <p:nvSpPr>
          <p:cNvPr id="349" name="Google Shape;349;p10"/>
          <p:cNvSpPr txBox="1"/>
          <p:nvPr/>
        </p:nvSpPr>
        <p:spPr>
          <a:xfrm>
            <a:off x="3647320" y="3640000"/>
            <a:ext cx="207868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25–26% CAGR across major analyst forecasts.</a:t>
            </a:r>
            <a:endParaRPr/>
          </a:p>
        </p:txBody>
      </p:sp>
      <p:sp>
        <p:nvSpPr>
          <p:cNvPr id="350" name="Google Shape;350;p10"/>
          <p:cNvSpPr/>
          <p:nvPr/>
        </p:nvSpPr>
        <p:spPr>
          <a:xfrm>
            <a:off x="6186000" y="2580000"/>
            <a:ext cx="2638680" cy="156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6186000" y="2580000"/>
            <a:ext cx="2638680" cy="6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6466000" y="2760000"/>
            <a:ext cx="207868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100 K+</a:t>
            </a:r>
            <a:endParaRPr/>
          </a:p>
        </p:txBody>
      </p:sp>
      <p:sp>
        <p:nvSpPr>
          <p:cNvPr id="353" name="Google Shape;353;p10"/>
          <p:cNvSpPr txBox="1"/>
          <p:nvPr/>
        </p:nvSpPr>
        <p:spPr>
          <a:xfrm>
            <a:off x="6466000" y="330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organizations on AWS Bedrock</a:t>
            </a:r>
            <a:endParaRPr/>
          </a:p>
        </p:txBody>
      </p:sp>
      <p:sp>
        <p:nvSpPr>
          <p:cNvPr id="354" name="Google Shape;354;p10"/>
          <p:cNvSpPr txBox="1"/>
          <p:nvPr/>
        </p:nvSpPr>
        <p:spPr>
          <a:xfrm>
            <a:off x="6466000" y="3640000"/>
            <a:ext cx="207868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Largest enterprise GenAI platform — and our partner conversation.</a:t>
            </a:r>
            <a:endParaRPr/>
          </a:p>
        </p:txBody>
      </p:sp>
      <p:sp>
        <p:nvSpPr>
          <p:cNvPr id="355" name="Google Shape;355;p10"/>
          <p:cNvSpPr/>
          <p:nvPr/>
        </p:nvSpPr>
        <p:spPr>
          <a:xfrm>
            <a:off x="9004680" y="2580000"/>
            <a:ext cx="2638680" cy="156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0"/>
          <p:cNvSpPr/>
          <p:nvPr/>
        </p:nvSpPr>
        <p:spPr>
          <a:xfrm>
            <a:off x="9004680" y="2580000"/>
            <a:ext cx="2638680" cy="600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9284680" y="2760000"/>
            <a:ext cx="207868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69%</a:t>
            </a:r>
            <a:endParaRPr/>
          </a:p>
        </p:txBody>
      </p:sp>
      <p:sp>
        <p:nvSpPr>
          <p:cNvPr id="358" name="Google Shape;358;p10"/>
          <p:cNvSpPr txBox="1"/>
          <p:nvPr/>
        </p:nvSpPr>
        <p:spPr>
          <a:xfrm>
            <a:off x="9284680" y="3300000"/>
            <a:ext cx="207868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enterprise share of category</a:t>
            </a:r>
            <a:endParaRPr/>
          </a:p>
        </p:txBody>
      </p:sp>
      <p:sp>
        <p:nvSpPr>
          <p:cNvPr id="359" name="Google Shape;359;p10"/>
          <p:cNvSpPr txBox="1"/>
          <p:nvPr/>
        </p:nvSpPr>
        <p:spPr>
          <a:xfrm>
            <a:off x="9284680" y="3640000"/>
            <a:ext cx="2078680" cy="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Largest customer segment (Data Bridge, 2024).</a:t>
            </a:r>
            <a:endParaRPr/>
          </a:p>
        </p:txBody>
      </p:sp>
      <p:sp>
        <p:nvSpPr>
          <p:cNvPr id="360" name="Google Shape;360;p10"/>
          <p:cNvSpPr/>
          <p:nvPr/>
        </p:nvSpPr>
        <p:spPr>
          <a:xfrm>
            <a:off x="548640" y="4360000"/>
            <a:ext cx="7400000" cy="19000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"/>
          <p:cNvSpPr txBox="1"/>
          <p:nvPr/>
        </p:nvSpPr>
        <p:spPr>
          <a:xfrm>
            <a:off x="828640" y="4580000"/>
            <a:ext cx="684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WHERE PARSE WINS</a:t>
            </a:r>
            <a:endParaRPr/>
          </a:p>
        </p:txBody>
      </p:sp>
      <p:sp>
        <p:nvSpPr>
          <p:cNvPr id="362" name="Google Shape;362;p10"/>
          <p:cNvSpPr txBox="1"/>
          <p:nvPr/>
        </p:nvSpPr>
        <p:spPr>
          <a:xfrm>
            <a:off x="828640" y="4860000"/>
            <a:ext cx="68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Slide-grounded, not just transcript-grounded.</a:t>
            </a:r>
            <a:endParaRPr/>
          </a:p>
        </p:txBody>
      </p:sp>
      <p:sp>
        <p:nvSpPr>
          <p:cNvPr id="363" name="Google Shape;363;p10"/>
          <p:cNvSpPr/>
          <p:nvPr/>
        </p:nvSpPr>
        <p:spPr>
          <a:xfrm>
            <a:off x="848640" y="5380000"/>
            <a:ext cx="140000" cy="140000"/>
          </a:xfrm>
          <a:prstGeom prst="ellipse">
            <a:avLst/>
          </a:prstGeom>
          <a:solidFill>
            <a:srgbClr val="FB71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1048640" y="5320000"/>
            <a:ext cx="24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B7185"/>
                </a:solidFill>
                <a:latin typeface="Calibri"/>
                <a:ea typeface="Calibri"/>
                <a:cs typeface="Calibri"/>
                <a:sym typeface="Calibri"/>
              </a:rPr>
              <a:t>Otter, Fireflies, Fathom</a:t>
            </a:r>
            <a:endParaRPr/>
          </a:p>
        </p:txBody>
      </p:sp>
      <p:sp>
        <p:nvSpPr>
          <p:cNvPr id="365" name="Google Shape;365;p10"/>
          <p:cNvSpPr txBox="1"/>
          <p:nvPr/>
        </p:nvSpPr>
        <p:spPr>
          <a:xfrm>
            <a:off x="3448640" y="5320000"/>
            <a:ext cx="42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Transcribe &amp; summarize — text only.</a:t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848640" y="5646666"/>
            <a:ext cx="140000" cy="140000"/>
          </a:xfrm>
          <a:prstGeom prst="ellipse">
            <a:avLst/>
          </a:prstGeom>
          <a:solidFill>
            <a:srgbClr val="FBB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1048640" y="5586666"/>
            <a:ext cx="24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BBF24"/>
                </a:solidFill>
                <a:latin typeface="Calibri"/>
                <a:ea typeface="Calibri"/>
                <a:cs typeface="Calibri"/>
                <a:sym typeface="Calibri"/>
              </a:rPr>
              <a:t>Microsoft Copilot, Zoom AI</a:t>
            </a:r>
            <a:endParaRPr/>
          </a:p>
        </p:txBody>
      </p:sp>
      <p:sp>
        <p:nvSpPr>
          <p:cNvPr id="368" name="Google Shape;368;p10"/>
          <p:cNvSpPr txBox="1"/>
          <p:nvPr/>
        </p:nvSpPr>
        <p:spPr>
          <a:xfrm>
            <a:off x="3448640" y="5586666"/>
            <a:ext cx="42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Native to one platform — locked in.</a:t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848640" y="5913332"/>
            <a:ext cx="140000" cy="140000"/>
          </a:xfrm>
          <a:prstGeom prst="ellipse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/>
          <p:cNvSpPr txBox="1"/>
          <p:nvPr/>
        </p:nvSpPr>
        <p:spPr>
          <a:xfrm>
            <a:off x="1048640" y="5853332"/>
            <a:ext cx="24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  <p:sp>
        <p:nvSpPr>
          <p:cNvPr id="371" name="Google Shape;371;p10"/>
          <p:cNvSpPr txBox="1"/>
          <p:nvPr/>
        </p:nvSpPr>
        <p:spPr>
          <a:xfrm>
            <a:off x="3448640" y="5853332"/>
            <a:ext cx="420000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Fuses live audio with patch-level slide vision — answers cite exact slides.</a:t>
            </a: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8168640" y="4360000"/>
            <a:ext cx="3474720" cy="1900000"/>
          </a:xfrm>
          <a:prstGeom prst="roundRect">
            <a:avLst>
              <a:gd fmla="val 4000" name="adj"/>
            </a:avLst>
          </a:prstGeom>
          <a:solidFill>
            <a:srgbClr val="1A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8168640" y="4360000"/>
            <a:ext cx="3474720" cy="60000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8428640" y="4580000"/>
            <a:ext cx="295472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A78BFA"/>
                </a:solidFill>
                <a:latin typeface="Calibri"/>
                <a:ea typeface="Calibri"/>
                <a:cs typeface="Calibri"/>
                <a:sym typeface="Calibri"/>
              </a:rPr>
              <a:t>STRATEGIC IMPLICATION</a:t>
            </a: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8428640" y="4900000"/>
            <a:ext cx="295472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Same architecture.</a:t>
            </a:r>
            <a:br>
              <a:rPr b="1" i="0" lang="en-US" sz="15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Same value.</a:t>
            </a:r>
            <a:br>
              <a:rPr b="1" i="0" lang="en-US" sz="15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Different buyer.</a:t>
            </a:r>
            <a:endParaRPr/>
          </a:p>
        </p:txBody>
      </p:sp>
      <p:sp>
        <p:nvSpPr>
          <p:cNvPr id="376" name="Google Shape;376;p10"/>
          <p:cNvSpPr txBox="1"/>
          <p:nvPr/>
        </p:nvSpPr>
        <p:spPr>
          <a:xfrm>
            <a:off x="8428640" y="5860000"/>
            <a:ext cx="295472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Education proves the model.</a:t>
            </a:r>
            <a:br>
              <a:rPr b="0" i="1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0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Enterprise scales the revenue.</a:t>
            </a: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548640" y="6320000"/>
            <a:ext cx="11094720" cy="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Sources: MarketsandMarkets 2025  ·  Grand View Research 2025  ·  Market Research Future 2025  ·  Data Bridge 2024  ·  AWS Bedrock product page</a:t>
            </a: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F1E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/>
          <p:nvPr/>
        </p:nvSpPr>
        <p:spPr>
          <a:xfrm>
            <a:off x="548640" y="502920"/>
            <a:ext cx="164700" cy="1647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713232" y="647512"/>
            <a:ext cx="164592" cy="164592"/>
          </a:xfrm>
          <a:prstGeom prst="rect">
            <a:avLst/>
          </a:prstGeom>
          <a:solidFill>
            <a:srgbClr val="A78B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>
            <a:off x="548640" y="871998"/>
            <a:ext cx="731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 — STRATEGIC PARTNER</a:t>
            </a:r>
            <a:endParaRPr/>
          </a:p>
        </p:txBody>
      </p:sp>
      <p:sp>
        <p:nvSpPr>
          <p:cNvPr id="387" name="Google Shape;387;p11"/>
          <p:cNvSpPr txBox="1"/>
          <p:nvPr/>
        </p:nvSpPr>
        <p:spPr>
          <a:xfrm>
            <a:off x="548651" y="1092350"/>
            <a:ext cx="11586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In conversation with </a:t>
            </a:r>
            <a:r>
              <a:rPr b="1" i="0" lang="en-US" sz="4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AWS </a:t>
            </a:r>
            <a:r>
              <a:rPr b="1" lang="en-US" sz="4400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4400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Bilkent Cyberpark</a:t>
            </a:r>
            <a:r>
              <a:rPr b="1" i="0" lang="en-US" sz="4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548640" y="1690650"/>
            <a:ext cx="11000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The fastest route from a Bilkent senior project to enterprise distribution.</a:t>
            </a:r>
            <a:endParaRPr/>
          </a:p>
        </p:txBody>
      </p:sp>
      <p:sp>
        <p:nvSpPr>
          <p:cNvPr id="389" name="Google Shape;389;p11"/>
          <p:cNvSpPr/>
          <p:nvPr/>
        </p:nvSpPr>
        <p:spPr>
          <a:xfrm>
            <a:off x="548650" y="1997425"/>
            <a:ext cx="5499900" cy="4282800"/>
          </a:xfrm>
          <a:prstGeom prst="roundRect">
            <a:avLst>
              <a:gd fmla="val 4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548640" y="1937425"/>
            <a:ext cx="5499900" cy="6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1"/>
          <p:cNvSpPr txBox="1"/>
          <p:nvPr/>
        </p:nvSpPr>
        <p:spPr>
          <a:xfrm>
            <a:off x="828540" y="2161763"/>
            <a:ext cx="494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IN CONVERSATION WITH</a:t>
            </a:r>
            <a:endParaRPr/>
          </a:p>
        </p:txBody>
      </p:sp>
      <p:sp>
        <p:nvSpPr>
          <p:cNvPr id="392" name="Google Shape;392;p11"/>
          <p:cNvSpPr txBox="1"/>
          <p:nvPr/>
        </p:nvSpPr>
        <p:spPr>
          <a:xfrm>
            <a:off x="828640" y="5635100"/>
            <a:ext cx="494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Currently exploring integration of PARSE into AWS business meeting workflows — same architecture, same value, broader market.</a:t>
            </a:r>
            <a:endParaRPr/>
          </a:p>
        </p:txBody>
      </p:sp>
      <p:sp>
        <p:nvSpPr>
          <p:cNvPr id="393" name="Google Shape;393;p11"/>
          <p:cNvSpPr txBox="1"/>
          <p:nvPr/>
        </p:nvSpPr>
        <p:spPr>
          <a:xfrm>
            <a:off x="6268640" y="2620000"/>
            <a:ext cx="5374720" cy="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WHY AWS</a:t>
            </a:r>
            <a:endParaRPr/>
          </a:p>
        </p:txBody>
      </p:sp>
      <p:sp>
        <p:nvSpPr>
          <p:cNvPr id="394" name="Google Shape;394;p11"/>
          <p:cNvSpPr txBox="1"/>
          <p:nvPr/>
        </p:nvSpPr>
        <p:spPr>
          <a:xfrm>
            <a:off x="6268640" y="2920000"/>
            <a:ext cx="537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1" i="0" lang="en-US" sz="14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 reasons it matters.</a:t>
            </a: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6268640" y="3817700"/>
            <a:ext cx="5374800" cy="84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6268640" y="3817700"/>
            <a:ext cx="50100" cy="840000"/>
          </a:xfrm>
          <a:prstGeom prst="rect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6488640" y="3937700"/>
            <a:ext cx="1899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BEDROCK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6488640" y="4257700"/>
            <a:ext cx="219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Distribution at scale</a:t>
            </a:r>
            <a:endParaRPr/>
          </a:p>
        </p:txBody>
      </p:sp>
      <p:sp>
        <p:nvSpPr>
          <p:cNvPr id="399" name="Google Shape;399;p11"/>
          <p:cNvSpPr txBox="1"/>
          <p:nvPr/>
        </p:nvSpPr>
        <p:spPr>
          <a:xfrm>
            <a:off x="8768640" y="4037700"/>
            <a:ext cx="26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100,000+ organizations already build with </a:t>
            </a:r>
            <a:r>
              <a:rPr lang="en-US" sz="11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Chime</a:t>
            </a: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. PARSE </a:t>
            </a:r>
            <a:r>
              <a:rPr lang="en-US" sz="1100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lives inside Chime</a:t>
            </a: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00" name="Google Shape;400;p11"/>
          <p:cNvSpPr/>
          <p:nvPr/>
        </p:nvSpPr>
        <p:spPr>
          <a:xfrm>
            <a:off x="6268640" y="4825800"/>
            <a:ext cx="5374800" cy="840000"/>
          </a:xfrm>
          <a:prstGeom prst="roundRect">
            <a:avLst>
              <a:gd fmla="val 6000" name="adj"/>
            </a:avLst>
          </a:prstGeom>
          <a:solidFill>
            <a:srgbClr val="131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6268640" y="4825800"/>
            <a:ext cx="50100" cy="840000"/>
          </a:xfrm>
          <a:prstGeom prst="rect">
            <a:avLst/>
          </a:prstGeom>
          <a:solidFill>
            <a:srgbClr val="34D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6488640" y="4945800"/>
            <a:ext cx="1899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4D399"/>
                </a:solidFill>
                <a:latin typeface="Calibri"/>
                <a:ea typeface="Calibri"/>
                <a:cs typeface="Calibri"/>
                <a:sym typeface="Calibri"/>
              </a:rPr>
              <a:t>INTEGRATIONS</a:t>
            </a:r>
            <a:endParaRPr/>
          </a:p>
        </p:txBody>
      </p:sp>
      <p:sp>
        <p:nvSpPr>
          <p:cNvPr id="403" name="Google Shape;403;p11"/>
          <p:cNvSpPr txBox="1"/>
          <p:nvPr/>
        </p:nvSpPr>
        <p:spPr>
          <a:xfrm>
            <a:off x="6443740" y="5176600"/>
            <a:ext cx="21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8FAFC"/>
                </a:solidFill>
                <a:latin typeface="Calibri"/>
                <a:ea typeface="Calibri"/>
                <a:cs typeface="Calibri"/>
                <a:sym typeface="Calibri"/>
              </a:rPr>
              <a:t>Where the meetings already happen</a:t>
            </a:r>
            <a:endParaRPr/>
          </a:p>
        </p:txBody>
      </p:sp>
      <p:sp>
        <p:nvSpPr>
          <p:cNvPr id="404" name="Google Shape;404;p11"/>
          <p:cNvSpPr txBox="1"/>
          <p:nvPr/>
        </p:nvSpPr>
        <p:spPr>
          <a:xfrm>
            <a:off x="8768640" y="5045800"/>
            <a:ext cx="2674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BD5E1"/>
                </a:solidFill>
                <a:latin typeface="Calibri"/>
                <a:ea typeface="Calibri"/>
                <a:cs typeface="Calibri"/>
                <a:sym typeface="Calibri"/>
              </a:rPr>
              <a:t>Amazon Chime, Connect, WorkDocs, Q Business — every Amazon meeting surface is a deployment target.</a:t>
            </a:r>
            <a:endParaRPr/>
          </a:p>
        </p:txBody>
      </p:sp>
      <p:sp>
        <p:nvSpPr>
          <p:cNvPr id="405" name="Google Shape;405;p11"/>
          <p:cNvSpPr txBox="1"/>
          <p:nvPr/>
        </p:nvSpPr>
        <p:spPr>
          <a:xfrm>
            <a:off x="548640" y="6280000"/>
            <a:ext cx="11094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Path: education pilots now → enterprise pilots via AWS </a:t>
            </a:r>
            <a:endParaRPr/>
          </a:p>
        </p:txBody>
      </p:sp>
      <p:sp>
        <p:nvSpPr>
          <p:cNvPr id="406" name="Google Shape;406;p11"/>
          <p:cNvSpPr/>
          <p:nvPr/>
        </p:nvSpPr>
        <p:spPr>
          <a:xfrm>
            <a:off x="548640" y="6520000"/>
            <a:ext cx="120000" cy="120000"/>
          </a:xfrm>
          <a:prstGeom prst="ellipse">
            <a:avLst/>
          </a:prstGeom>
          <a:solidFill>
            <a:srgbClr val="22D3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9643360" y="6440000"/>
            <a:ext cx="200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en-US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/ 13    </a:t>
            </a:r>
            <a:r>
              <a:rPr b="1" i="0" lang="en-US" sz="1000" u="none" cap="none" strike="noStrike">
                <a:solidFill>
                  <a:srgbClr val="22D3EE"/>
                </a:solidFill>
                <a:latin typeface="Calibri"/>
                <a:ea typeface="Calibri"/>
                <a:cs typeface="Calibri"/>
                <a:sym typeface="Calibri"/>
              </a:rPr>
              <a:t>PARSE</a:t>
            </a:r>
            <a:endParaRPr/>
          </a:p>
        </p:txBody>
      </p:sp>
      <p:pic>
        <p:nvPicPr>
          <p:cNvPr id="408" name="Google Shape;40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651" y="2893650"/>
            <a:ext cx="2000000" cy="2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975" y="2941150"/>
            <a:ext cx="1905000" cy="1905000"/>
          </a:xfrm>
          <a:prstGeom prst="rect">
            <a:avLst/>
          </a:prstGeom>
          <a:solidFill>
            <a:srgbClr val="131B2E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